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15cbda8e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15cbda8e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215cbda8e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215cbda8e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20bc9927a4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20bc9927a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20bc9927a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20bc9927a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20bc9927a4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20bc9927a4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215cbda8e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215cbda8e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215cbda8e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215cbda8e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hyperlink" Target="https://github.com/TrueCactus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hyperlink" Target="https://www.linkedin.com/in/luciecamanez/" TargetMode="External"/><Relationship Id="rId8" Type="http://schemas.openxmlformats.org/officeDocument/2006/relationships/hyperlink" Target="https://web-cdn.bsky.app/profile/ladatatata.bsky.socia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8648" y="2571750"/>
            <a:ext cx="1820531" cy="210062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0" y="90625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2C3E50"/>
                </a:solidFill>
                <a:highlight>
                  <a:srgbClr val="FFFFFF"/>
                </a:highlight>
              </a:rPr>
              <a:t>Introduction à R Shiny</a:t>
            </a:r>
            <a:endParaRPr b="1" sz="30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0000"/>
              </a:lnSpc>
              <a:spcBef>
                <a:spcPts val="2300"/>
              </a:spcBef>
              <a:spcAft>
                <a:spcPts val="1500"/>
              </a:spcAft>
              <a:buNone/>
            </a:pPr>
            <a:r>
              <a:rPr lang="fr" sz="2400">
                <a:solidFill>
                  <a:srgbClr val="34495E"/>
                </a:solidFill>
                <a:highlight>
                  <a:srgbClr val="FFFFFF"/>
                </a:highlight>
              </a:rPr>
              <a:t>d'un Tableur à une Application Web Dynamique</a:t>
            </a:r>
            <a:endParaRPr sz="2400">
              <a:solidFill>
                <a:srgbClr val="34495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Contexte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51200" y="1537500"/>
            <a:ext cx="85206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6075" lvl="0" marL="45720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Clr>
                <a:srgbClr val="555555"/>
              </a:buClr>
              <a:buSzPts val="1850"/>
              <a:buChar char="➔"/>
            </a:pPr>
            <a:r>
              <a:rPr lang="fr" sz="1850">
                <a:solidFill>
                  <a:srgbClr val="555555"/>
                </a:solidFill>
                <a:highlight>
                  <a:schemeClr val="lt1"/>
                </a:highlight>
              </a:rPr>
              <a:t>Les tableurs sont </a:t>
            </a:r>
            <a:r>
              <a:rPr lang="fr" sz="1850" u="sng">
                <a:solidFill>
                  <a:srgbClr val="555555"/>
                </a:solidFill>
                <a:highlight>
                  <a:schemeClr val="lt1"/>
                </a:highlight>
              </a:rPr>
              <a:t>statiques</a:t>
            </a:r>
            <a:r>
              <a:rPr lang="fr" sz="1850">
                <a:solidFill>
                  <a:srgbClr val="555555"/>
                </a:solidFill>
                <a:highlight>
                  <a:schemeClr val="lt1"/>
                </a:highlight>
              </a:rPr>
              <a:t> et limitent les possibilités d'analyse interactive</a:t>
            </a:r>
            <a:endParaRPr sz="1450">
              <a:solidFill>
                <a:srgbClr val="555555"/>
              </a:solidFill>
              <a:highlight>
                <a:schemeClr val="lt1"/>
              </a:highlight>
            </a:endParaRPr>
          </a:p>
          <a:p>
            <a:pPr indent="-346075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850"/>
              <a:buChar char="➔"/>
            </a:pPr>
            <a:r>
              <a:rPr lang="fr" sz="1850">
                <a:solidFill>
                  <a:srgbClr val="555555"/>
                </a:solidFill>
                <a:highlight>
                  <a:schemeClr val="lt1"/>
                </a:highlight>
              </a:rPr>
              <a:t>Besoin d'une solution moderne pour explorer et visualiser les données</a:t>
            </a:r>
            <a:endParaRPr sz="1850">
              <a:solidFill>
                <a:srgbClr val="555555"/>
              </a:solidFill>
              <a:highlight>
                <a:schemeClr val="lt1"/>
              </a:highlight>
            </a:endParaRPr>
          </a:p>
          <a:p>
            <a:pPr indent="-346075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850"/>
              <a:buChar char="➔"/>
            </a:pPr>
            <a:r>
              <a:rPr lang="fr" sz="1850">
                <a:solidFill>
                  <a:srgbClr val="555555"/>
                </a:solidFill>
                <a:highlight>
                  <a:schemeClr val="lt1"/>
                </a:highlight>
              </a:rPr>
              <a:t>Objectif : Créer une application </a:t>
            </a:r>
            <a:r>
              <a:rPr lang="fr" sz="1850" u="sng">
                <a:solidFill>
                  <a:srgbClr val="555555"/>
                </a:solidFill>
                <a:highlight>
                  <a:schemeClr val="lt1"/>
                </a:highlight>
              </a:rPr>
              <a:t>interactive</a:t>
            </a:r>
            <a:r>
              <a:rPr lang="fr" sz="1850">
                <a:solidFill>
                  <a:srgbClr val="555555"/>
                </a:solidFill>
                <a:highlight>
                  <a:schemeClr val="lt1"/>
                </a:highlight>
              </a:rPr>
              <a:t> et professionnelle</a:t>
            </a:r>
            <a:endParaRPr sz="1850">
              <a:solidFill>
                <a:srgbClr val="555555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9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0148" y="3445700"/>
            <a:ext cx="1483100" cy="148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0700" y="3401875"/>
            <a:ext cx="1418350" cy="141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9585" y="3514825"/>
            <a:ext cx="1344826" cy="13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Pourquoi R Shiny ?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Clr>
                <a:srgbClr val="555555"/>
              </a:buClr>
              <a:buSzPts val="1900"/>
              <a:buChar char="➔"/>
            </a:pPr>
            <a:r>
              <a:rPr lang="fr" sz="1900">
                <a:solidFill>
                  <a:srgbClr val="555555"/>
                </a:solidFill>
                <a:highlight>
                  <a:schemeClr val="lt1"/>
                </a:highlight>
              </a:rPr>
              <a:t>Interactivité immédiate pour vos analyses</a:t>
            </a:r>
            <a:endParaRPr sz="1900">
              <a:solidFill>
                <a:srgbClr val="555555"/>
              </a:solidFill>
              <a:highlight>
                <a:schemeClr val="lt1"/>
              </a:highlight>
            </a:endParaRPr>
          </a:p>
          <a:p>
            <a:pPr indent="-34925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900"/>
              <a:buChar char="➔"/>
            </a:pPr>
            <a:r>
              <a:rPr lang="fr" sz="1900">
                <a:solidFill>
                  <a:srgbClr val="555555"/>
                </a:solidFill>
                <a:highlight>
                  <a:schemeClr val="lt1"/>
                </a:highlight>
              </a:rPr>
              <a:t>Accessibilité via un navigateur web : partage facile avec les collaborateurs</a:t>
            </a:r>
            <a:endParaRPr sz="1900">
              <a:solidFill>
                <a:srgbClr val="555555"/>
              </a:solidFill>
              <a:highlight>
                <a:schemeClr val="lt1"/>
              </a:highlight>
            </a:endParaRPr>
          </a:p>
          <a:p>
            <a:pPr indent="-34925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900"/>
              <a:buChar char="➔"/>
            </a:pPr>
            <a:r>
              <a:rPr lang="fr" sz="1900">
                <a:solidFill>
                  <a:srgbClr val="555555"/>
                </a:solidFill>
                <a:highlight>
                  <a:schemeClr val="lt1"/>
                </a:highlight>
              </a:rPr>
              <a:t>Pas besoin de compétences avancées en développement web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8100" y="3570250"/>
            <a:ext cx="1287800" cy="128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8950" y="3570250"/>
            <a:ext cx="1287800" cy="128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24350" y="3570250"/>
            <a:ext cx="1287800" cy="12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3920"/>
              <a:t>Les Widgets Shiny</a:t>
            </a:r>
            <a:endParaRPr sz="3920"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702450"/>
            <a:ext cx="8520600" cy="28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450" y="1679562"/>
            <a:ext cx="8436152" cy="291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500"/>
              </a:spcBef>
              <a:spcAft>
                <a:spcPts val="2300"/>
              </a:spcAft>
              <a:buNone/>
            </a:pPr>
            <a:r>
              <a:rPr b="1" lang="fr" sz="2255">
                <a:solidFill>
                  <a:srgbClr val="2C3E50"/>
                </a:solidFill>
                <a:highlight>
                  <a:srgbClr val="FFFFFF"/>
                </a:highlight>
              </a:rPr>
              <a:t>Structure d'une Application Shiny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450" y="1304050"/>
            <a:ext cx="1260975" cy="126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0663" y="1345650"/>
            <a:ext cx="1177775" cy="11777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0" y="2523425"/>
            <a:ext cx="46899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350">
                <a:solidFill>
                  <a:srgbClr val="333333"/>
                </a:solidFill>
                <a:highlight>
                  <a:srgbClr val="FFFFFF"/>
                </a:highlight>
              </a:rPr>
              <a:t>UI : Interface utilisateur</a:t>
            </a:r>
            <a:endParaRPr b="1" sz="13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500">
                <a:solidFill>
                  <a:srgbClr val="333333"/>
                </a:solidFill>
                <a:highlight>
                  <a:srgbClr val="FFFFFF"/>
                </a:highlight>
              </a:rPr>
              <a:t>Les inputs et outputs permettent à l'utilisateur d'interagir avec les données.</a:t>
            </a:r>
            <a:endParaRPr sz="1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5075113" y="2565025"/>
            <a:ext cx="4068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350">
                <a:solidFill>
                  <a:srgbClr val="333333"/>
                </a:solidFill>
                <a:highlight>
                  <a:srgbClr val="FFFFFF"/>
                </a:highlight>
              </a:rPr>
              <a:t>Server : Logique métier</a:t>
            </a:r>
            <a:endParaRPr b="1" sz="13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500">
                <a:solidFill>
                  <a:srgbClr val="333333"/>
                </a:solidFill>
                <a:highlight>
                  <a:srgbClr val="FFFFFF"/>
                </a:highlight>
              </a:rPr>
              <a:t>Les calculs réactifs et traitements définissent la logique de l'application.</a:t>
            </a:r>
            <a:endParaRPr sz="1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1953900" y="3843900"/>
            <a:ext cx="52362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fr" sz="1350">
                <a:solidFill>
                  <a:srgbClr val="333333"/>
                </a:solidFill>
                <a:highlight>
                  <a:srgbClr val="FFFFFF"/>
                </a:highlight>
              </a:rPr>
              <a:t>App : Combine UI + Server</a:t>
            </a:r>
            <a:endParaRPr b="1" sz="135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fr" sz="1500">
                <a:solidFill>
                  <a:srgbClr val="333333"/>
                </a:solidFill>
                <a:highlight>
                  <a:srgbClr val="FFFFFF"/>
                </a:highlight>
              </a:rPr>
              <a:t>Une application complète et dynamique résultant de la fusion des deux composants.</a:t>
            </a:r>
            <a:endParaRPr sz="15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91" name="Google Shape;91;p17"/>
          <p:cNvSpPr/>
          <p:nvPr/>
        </p:nvSpPr>
        <p:spPr>
          <a:xfrm rot="10798280">
            <a:off x="3339639" y="2227805"/>
            <a:ext cx="2398200" cy="1517700"/>
          </a:xfrm>
          <a:prstGeom prst="blockArc">
            <a:avLst>
              <a:gd fmla="val 12366053" name="adj1"/>
              <a:gd fmla="val 19741742" name="adj2"/>
              <a:gd fmla="val 8337" name="adj3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Exemple d’utilisation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5947725" y="1634900"/>
            <a:ext cx="3035100" cy="13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>
                <a:solidFill>
                  <a:srgbClr val="333333"/>
                </a:solidFill>
                <a:highlight>
                  <a:srgbClr val="FFFFFF"/>
                </a:highlight>
              </a:rPr>
              <a:t>Après</a:t>
            </a:r>
            <a:endParaRPr b="1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rgbClr val="333333"/>
                </a:solidFill>
                <a:highlight>
                  <a:srgbClr val="FFFFFF"/>
                </a:highlight>
              </a:rPr>
              <a:t>Une interface web interactive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rgbClr val="333333"/>
                </a:solidFill>
                <a:highlight>
                  <a:srgbClr val="FFFFFF"/>
                </a:highlight>
              </a:rPr>
              <a:t>permettant de filtrer et visualiser les données en direct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453" y="1372888"/>
            <a:ext cx="3511701" cy="18890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58850" y="1716800"/>
            <a:ext cx="3000000" cy="14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333333"/>
                </a:solidFill>
                <a:highlight>
                  <a:srgbClr val="FFFFFF"/>
                </a:highlight>
              </a:rPr>
              <a:t>Avant</a:t>
            </a:r>
            <a:endParaRPr b="1" sz="1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333333"/>
                </a:solidFill>
                <a:highlight>
                  <a:srgbClr val="FFFFFF"/>
                </a:highlight>
              </a:rPr>
              <a:t>Un tableur Excel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333333"/>
                </a:solidFill>
                <a:highlight>
                  <a:srgbClr val="FFFFFF"/>
                </a:highlight>
              </a:rPr>
              <a:t>avec des données fixes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35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298" y="2841950"/>
            <a:ext cx="1483100" cy="148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56100" y="2874325"/>
            <a:ext cx="1418350" cy="141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673100" marR="673100" rtl="0" algn="l">
              <a:lnSpc>
                <a:spcPct val="110000"/>
              </a:lnSpc>
              <a:spcBef>
                <a:spcPts val="1500"/>
              </a:spcBef>
              <a:spcAft>
                <a:spcPts val="3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700">
                <a:solidFill>
                  <a:srgbClr val="2C3E50"/>
                </a:solidFill>
                <a:highlight>
                  <a:srgbClr val="FFFFFF"/>
                </a:highlight>
              </a:rPr>
              <a:t>Conclusion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673100" marR="673100" rtl="0" algn="l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t/>
            </a:r>
            <a:endParaRPr b="1" sz="17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indent="-328136" lvl="0" marL="1130300" marR="673100" rtl="0" algn="l">
              <a:lnSpc>
                <a:spcPct val="180000"/>
              </a:lnSpc>
              <a:spcBef>
                <a:spcPts val="3800"/>
              </a:spcBef>
              <a:spcAft>
                <a:spcPts val="0"/>
              </a:spcAft>
              <a:buClr>
                <a:srgbClr val="555555"/>
              </a:buClr>
              <a:buSzPct val="100000"/>
              <a:buChar char="➔"/>
            </a:pPr>
            <a:r>
              <a:rPr lang="fr" sz="2850">
                <a:solidFill>
                  <a:srgbClr val="555555"/>
                </a:solidFill>
                <a:highlight>
                  <a:srgbClr val="FFFFFF"/>
                </a:highlight>
              </a:rPr>
              <a:t>R Shiny transforme vos analyses statiques en expériences interactives</a:t>
            </a:r>
            <a:endParaRPr sz="285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-328136" lvl="0" marL="1130300" marR="6731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ct val="100000"/>
              <a:buChar char="➔"/>
            </a:pPr>
            <a:r>
              <a:rPr lang="fr" sz="2850">
                <a:solidFill>
                  <a:srgbClr val="555555"/>
                </a:solidFill>
                <a:highlight>
                  <a:srgbClr val="FFFFFF"/>
                </a:highlight>
              </a:rPr>
              <a:t>Une solution accessible pour démocratiser la data au sein des équipes</a:t>
            </a:r>
            <a:endParaRPr sz="285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-328136" lvl="0" marL="1130300" marR="6731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ct val="100000"/>
              <a:buChar char="➔"/>
            </a:pPr>
            <a:r>
              <a:rPr lang="fr" sz="2850">
                <a:solidFill>
                  <a:srgbClr val="555555"/>
                </a:solidFill>
                <a:highlight>
                  <a:srgbClr val="FFFFFF"/>
                </a:highlight>
              </a:rPr>
              <a:t>Pourquoi ne pas essayer aujourd'hui ?</a:t>
            </a:r>
            <a:endParaRPr sz="285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34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MERCI ! 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b="0" l="0" r="1312" t="0"/>
          <a:stretch/>
        </p:blipFill>
        <p:spPr>
          <a:xfrm>
            <a:off x="564900" y="1511350"/>
            <a:ext cx="2602200" cy="2734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4269400" y="1378450"/>
            <a:ext cx="33300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</a:rPr>
              <a:t>Connectez vous avec moi :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3875" y="2001950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3875" y="3558875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/>
        </p:nvSpPr>
        <p:spPr>
          <a:xfrm>
            <a:off x="493625" y="661450"/>
            <a:ext cx="839100" cy="10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53879" y="2764425"/>
            <a:ext cx="572699" cy="641597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/>
        </p:nvSpPr>
        <p:spPr>
          <a:xfrm>
            <a:off x="4827600" y="2166963"/>
            <a:ext cx="3652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7"/>
              </a:rPr>
              <a:t>https://www.linkedin.com/in/luciecamanez/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4827600" y="2892775"/>
            <a:ext cx="4264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 u="sng">
                <a:solidFill>
                  <a:schemeClr val="hlink"/>
                </a:solidFill>
                <a:hlinkClick r:id="rId8"/>
              </a:rPr>
              <a:t>https://web-cdn.bsky.app/profile/ladatatata.bsky.social</a:t>
            </a:r>
            <a:endParaRPr sz="1300"/>
          </a:p>
        </p:txBody>
      </p:sp>
      <p:sp>
        <p:nvSpPr>
          <p:cNvPr id="121" name="Google Shape;121;p20"/>
          <p:cNvSpPr txBox="1"/>
          <p:nvPr/>
        </p:nvSpPr>
        <p:spPr>
          <a:xfrm>
            <a:off x="4827600" y="36451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9"/>
              </a:rPr>
              <a:t>https://github.com/TrueCactus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